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Montserrat Extra-Light Bold" panose="020B0604020202020204" charset="-52"/>
      <p:regular r:id="rId7"/>
    </p:embeddedFont>
    <p:embeddedFont>
      <p:font typeface="Montserrat Semi-Bold Bold" panose="020B0604020202020204" charset="-52"/>
      <p:regular r:id="rId8"/>
    </p:embeddedFont>
    <p:embeddedFont>
      <p:font typeface="Clear Sans Regular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Extra-Light" panose="020B06040202020202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624" r="9385" b="31934"/>
          <a:stretch>
            <a:fillRect/>
          </a:stretch>
        </p:blipFill>
        <p:spPr>
          <a:xfrm>
            <a:off x="713363" y="1028700"/>
            <a:ext cx="16374608" cy="803868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19967" y="705653"/>
            <a:ext cx="16561399" cy="8684780"/>
          </a:xfrm>
          <a:prstGeom prst="rect">
            <a:avLst/>
          </a:prstGeom>
          <a:solidFill>
            <a:srgbClr val="00AFEC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902693" y="3372914"/>
            <a:ext cx="13995948" cy="3541172"/>
            <a:chOff x="0" y="0"/>
            <a:chExt cx="18661264" cy="4721563"/>
          </a:xfrm>
        </p:grpSpPr>
        <p:sp>
          <p:nvSpPr>
            <p:cNvPr id="5" name="TextBox 5"/>
            <p:cNvSpPr txBox="1"/>
            <p:nvPr/>
          </p:nvSpPr>
          <p:spPr>
            <a:xfrm>
              <a:off x="0" y="1415911"/>
              <a:ext cx="18661264" cy="2084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90"/>
                </a:lnSpc>
              </a:pPr>
              <a:r>
                <a:rPr lang="en-US" sz="4200">
                  <a:solidFill>
                    <a:srgbClr val="FFFFFF"/>
                  </a:solidFill>
                  <a:latin typeface="Clear Sans Regular"/>
                </a:rPr>
                <a:t>ФЕСТИВАЛЬ ТЕАТРАЛИЗОВАННЫХ ПРЕДСТАВЛЕНИЙ </a:t>
              </a:r>
            </a:p>
            <a:p>
              <a:pPr algn="ctr">
                <a:lnSpc>
                  <a:spcPts val="3990"/>
                </a:lnSpc>
              </a:pPr>
              <a:r>
                <a:rPr lang="en-US" sz="4200">
                  <a:solidFill>
                    <a:srgbClr val="FFFFFF"/>
                  </a:solidFill>
                  <a:latin typeface="Clear Sans Regular"/>
                </a:rPr>
                <a:t>ДЛЯ ОБУЧАЮЩИХСЯ НАЧАЛЬНЫХ КЛАССОВ: </a:t>
              </a:r>
            </a:p>
            <a:p>
              <a:pPr algn="ctr">
                <a:lnSpc>
                  <a:spcPts val="3990"/>
                </a:lnSpc>
              </a:pPr>
              <a:r>
                <a:rPr lang="en-US" sz="4200">
                  <a:solidFill>
                    <a:srgbClr val="FFFFFF"/>
                  </a:solidFill>
                  <a:latin typeface="Clear Sans Regular"/>
                </a:rPr>
                <a:t>ДЕНЬ МАТЕРИ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55014" y="39886"/>
              <a:ext cx="17351235" cy="512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32"/>
                </a:lnSpc>
              </a:pPr>
              <a:r>
                <a:rPr lang="en-US" sz="2636" spc="187">
                  <a:solidFill>
                    <a:srgbClr val="FFFFFF"/>
                  </a:solidFill>
                  <a:latin typeface="Montserrat Semi-Bold Bold"/>
                </a:rPr>
                <a:t>РОССИЙСКОЕ ДВИЖЕНИЕ ШКОЛЬНИКОВ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3787" y="4232811"/>
              <a:ext cx="17353691" cy="494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2531" spc="124">
                  <a:solidFill>
                    <a:srgbClr val="FFFFFF"/>
                  </a:solidFill>
                  <a:latin typeface="Montserrat Extra-Light"/>
                </a:rPr>
                <a:t>#сделаймирлучше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1977" y="803385"/>
            <a:ext cx="8668250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>
                <a:solidFill>
                  <a:srgbClr val="00AFEC"/>
                </a:solidFill>
                <a:latin typeface="Clear Sans Regular"/>
              </a:rPr>
              <a:t>ЧТО ЭТО?</a:t>
            </a:r>
          </a:p>
          <a:p>
            <a:pPr algn="l">
              <a:lnSpc>
                <a:spcPts val="5400"/>
              </a:lnSpc>
            </a:pPr>
            <a:r>
              <a:rPr lang="en-US" sz="5400">
                <a:solidFill>
                  <a:srgbClr val="00AFEC"/>
                </a:solidFill>
                <a:latin typeface="Clear Sans Regular"/>
              </a:rPr>
              <a:t>И КОГДА?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1977" y="3566553"/>
            <a:ext cx="9515947" cy="5817015"/>
            <a:chOff x="0" y="0"/>
            <a:chExt cx="12687929" cy="7756020"/>
          </a:xfrm>
        </p:grpSpPr>
        <p:sp>
          <p:nvSpPr>
            <p:cNvPr id="4" name="TextBox 4"/>
            <p:cNvSpPr txBox="1"/>
            <p:nvPr/>
          </p:nvSpPr>
          <p:spPr>
            <a:xfrm>
              <a:off x="0" y="-34502"/>
              <a:ext cx="12668493" cy="207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160">
                  <a:solidFill>
                    <a:srgbClr val="56AEFF"/>
                  </a:solidFill>
                  <a:latin typeface="Montserrat Extra-Light"/>
                </a:rPr>
                <a:t>КОМПЛЕКС МЕРОПРИЯТИЙ ПО ОРГАНИЗАЦИИ ТЕАТРАЛИЗОВАННЫХ ПРЕДСТАВЛЕНИЙ В 1-4 КЛАССАХ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44945"/>
              <a:ext cx="12687929" cy="36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2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18035"/>
              <a:ext cx="12687929" cy="36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2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40669"/>
              <a:ext cx="12687929" cy="675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160">
                  <a:solidFill>
                    <a:srgbClr val="56AEFF"/>
                  </a:solidFill>
                  <a:latin typeface="Montserrat Extra-Light"/>
                </a:rPr>
                <a:t>С 10 ПО 30 НОЯБРЯ 2020 Г.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13759"/>
              <a:ext cx="12687929" cy="1376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en-US" sz="3200" spc="160">
                  <a:solidFill>
                    <a:srgbClr val="56AEFF"/>
                  </a:solidFill>
                  <a:latin typeface="Montserrat Extra-Light"/>
                </a:rPr>
                <a:t>ФЕСТИВАЛЬ, В РАМКАХ ДНЯ ЕДИНЫХ ДЕЙСТВИЙ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392165"/>
              <a:ext cx="12687929" cy="36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62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3143521" y="-330589"/>
            <a:ext cx="5513851" cy="10948178"/>
          </a:xfrm>
          <a:prstGeom prst="rect">
            <a:avLst/>
          </a:prstGeom>
          <a:solidFill>
            <a:srgbClr val="00AFEC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32880" r="10975"/>
          <a:stretch>
            <a:fillRect/>
          </a:stretch>
        </p:blipFill>
        <p:spPr>
          <a:xfrm>
            <a:off x="10796677" y="2073206"/>
            <a:ext cx="6462623" cy="7165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2983" y="7265395"/>
            <a:ext cx="5041097" cy="1992905"/>
            <a:chOff x="0" y="0"/>
            <a:chExt cx="19872090" cy="7856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72089" cy="7856065"/>
            </a:xfrm>
            <a:custGeom>
              <a:avLst/>
              <a:gdLst/>
              <a:ahLst/>
              <a:cxnLst/>
              <a:rect l="l" t="t" r="r" b="b"/>
              <a:pathLst>
                <a:path w="19872089" h="7856065">
                  <a:moveTo>
                    <a:pt x="0" y="0"/>
                  </a:moveTo>
                  <a:lnTo>
                    <a:pt x="0" y="7856065"/>
                  </a:lnTo>
                  <a:lnTo>
                    <a:pt x="19872089" y="7856065"/>
                  </a:lnTo>
                  <a:lnTo>
                    <a:pt x="19872089" y="0"/>
                  </a:lnTo>
                  <a:lnTo>
                    <a:pt x="0" y="0"/>
                  </a:lnTo>
                  <a:close/>
                  <a:moveTo>
                    <a:pt x="19811130" y="7795105"/>
                  </a:moveTo>
                  <a:lnTo>
                    <a:pt x="59690" y="7795105"/>
                  </a:lnTo>
                  <a:lnTo>
                    <a:pt x="59690" y="59690"/>
                  </a:lnTo>
                  <a:lnTo>
                    <a:pt x="19811130" y="59690"/>
                  </a:lnTo>
                  <a:lnTo>
                    <a:pt x="19811130" y="7795105"/>
                  </a:ln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217697" y="6334465"/>
            <a:ext cx="5036383" cy="778530"/>
          </a:xfrm>
          <a:prstGeom prst="rect">
            <a:avLst/>
          </a:prstGeom>
          <a:solidFill>
            <a:srgbClr val="145DA0"/>
          </a:solidFill>
        </p:spPr>
      </p:sp>
      <p:grpSp>
        <p:nvGrpSpPr>
          <p:cNvPr id="5" name="Group 5"/>
          <p:cNvGrpSpPr/>
          <p:nvPr/>
        </p:nvGrpSpPr>
        <p:grpSpPr>
          <a:xfrm>
            <a:off x="0" y="304555"/>
            <a:ext cx="15421542" cy="1448289"/>
            <a:chOff x="0" y="0"/>
            <a:chExt cx="20562057" cy="193105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20562057" cy="193105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981371" y="491181"/>
              <a:ext cx="18194353" cy="1053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00"/>
                </a:lnSpc>
              </a:pPr>
              <a:r>
                <a:rPr lang="en-US" sz="5700">
                  <a:solidFill>
                    <a:srgbClr val="00AFEC"/>
                  </a:solidFill>
                  <a:latin typeface="Clear Sans Regular"/>
                </a:rPr>
                <a:t>ДЛЯ КОГО МЫ ДЕЛАЕМ?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23452" y="7265395"/>
            <a:ext cx="5041097" cy="1992905"/>
            <a:chOff x="0" y="0"/>
            <a:chExt cx="19872090" cy="78560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72089" cy="7856065"/>
            </a:xfrm>
            <a:custGeom>
              <a:avLst/>
              <a:gdLst/>
              <a:ahLst/>
              <a:cxnLst/>
              <a:rect l="l" t="t" r="r" b="b"/>
              <a:pathLst>
                <a:path w="19872089" h="7856065">
                  <a:moveTo>
                    <a:pt x="0" y="0"/>
                  </a:moveTo>
                  <a:lnTo>
                    <a:pt x="0" y="7856065"/>
                  </a:lnTo>
                  <a:lnTo>
                    <a:pt x="19872089" y="7856065"/>
                  </a:lnTo>
                  <a:lnTo>
                    <a:pt x="19872089" y="0"/>
                  </a:lnTo>
                  <a:lnTo>
                    <a:pt x="0" y="0"/>
                  </a:lnTo>
                  <a:close/>
                  <a:moveTo>
                    <a:pt x="19811130" y="7795105"/>
                  </a:moveTo>
                  <a:lnTo>
                    <a:pt x="59690" y="7795105"/>
                  </a:lnTo>
                  <a:lnTo>
                    <a:pt x="59690" y="59690"/>
                  </a:lnTo>
                  <a:lnTo>
                    <a:pt x="19811130" y="59690"/>
                  </a:lnTo>
                  <a:lnTo>
                    <a:pt x="19811130" y="7795105"/>
                  </a:ln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628166" y="6334465"/>
            <a:ext cx="5036383" cy="778530"/>
          </a:xfrm>
          <a:prstGeom prst="rect">
            <a:avLst/>
          </a:prstGeom>
          <a:solidFill>
            <a:srgbClr val="145DA0"/>
          </a:solidFill>
        </p:spPr>
      </p:sp>
      <p:grpSp>
        <p:nvGrpSpPr>
          <p:cNvPr id="11" name="Group 11"/>
          <p:cNvGrpSpPr/>
          <p:nvPr/>
        </p:nvGrpSpPr>
        <p:grpSpPr>
          <a:xfrm>
            <a:off x="12033920" y="7265395"/>
            <a:ext cx="5041097" cy="1992905"/>
            <a:chOff x="0" y="0"/>
            <a:chExt cx="19872090" cy="78560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72089" cy="7856065"/>
            </a:xfrm>
            <a:custGeom>
              <a:avLst/>
              <a:gdLst/>
              <a:ahLst/>
              <a:cxnLst/>
              <a:rect l="l" t="t" r="r" b="b"/>
              <a:pathLst>
                <a:path w="19872089" h="7856065">
                  <a:moveTo>
                    <a:pt x="0" y="0"/>
                  </a:moveTo>
                  <a:lnTo>
                    <a:pt x="0" y="7856065"/>
                  </a:lnTo>
                  <a:lnTo>
                    <a:pt x="19872089" y="7856065"/>
                  </a:lnTo>
                  <a:lnTo>
                    <a:pt x="19872089" y="0"/>
                  </a:lnTo>
                  <a:lnTo>
                    <a:pt x="0" y="0"/>
                  </a:lnTo>
                  <a:close/>
                  <a:moveTo>
                    <a:pt x="19811130" y="7795105"/>
                  </a:moveTo>
                  <a:lnTo>
                    <a:pt x="59690" y="7795105"/>
                  </a:lnTo>
                  <a:lnTo>
                    <a:pt x="59690" y="59690"/>
                  </a:lnTo>
                  <a:lnTo>
                    <a:pt x="19811130" y="59690"/>
                  </a:lnTo>
                  <a:lnTo>
                    <a:pt x="19811130" y="7795105"/>
                  </a:lnTo>
                  <a:close/>
                </a:path>
              </a:pathLst>
            </a:custGeom>
            <a:solidFill>
              <a:srgbClr val="56AEFF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12038634" y="6334465"/>
            <a:ext cx="5036383" cy="778530"/>
          </a:xfrm>
          <a:prstGeom prst="rect">
            <a:avLst/>
          </a:prstGeom>
          <a:solidFill>
            <a:srgbClr val="145DA0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7697" y="3365498"/>
            <a:ext cx="5041097" cy="28356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23452" y="3365498"/>
            <a:ext cx="5041097" cy="28356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779" t="1558" r="779"/>
          <a:stretch>
            <a:fillRect/>
          </a:stretch>
        </p:blipFill>
        <p:spPr>
          <a:xfrm>
            <a:off x="12038634" y="3365498"/>
            <a:ext cx="5041097" cy="283561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475391" y="7804013"/>
            <a:ext cx="4516281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145DA0"/>
                </a:solidFill>
                <a:latin typeface="Montserrat Extra-Light"/>
              </a:rPr>
              <a:t>Осуществляем методическую поддержку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88217" y="6360510"/>
            <a:ext cx="4516281" cy="70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200" spc="109">
                <a:solidFill>
                  <a:srgbClr val="FFFFFF"/>
                </a:solidFill>
                <a:latin typeface="Montserrat Extra-Light"/>
              </a:rPr>
              <a:t>ОБУЧАЮЩИЕСЯ</a:t>
            </a:r>
          </a:p>
          <a:p>
            <a:pPr algn="ctr">
              <a:lnSpc>
                <a:spcPts val="2860"/>
              </a:lnSpc>
            </a:pPr>
            <a:r>
              <a:rPr lang="en-US" sz="2200" spc="109">
                <a:solidFill>
                  <a:srgbClr val="FFFFFF"/>
                </a:solidFill>
                <a:latin typeface="Montserrat Extra-Light"/>
              </a:rPr>
              <a:t>НАЧАЛЬНЫХ КЛАССОВ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85859" y="7435713"/>
            <a:ext cx="4516281" cy="160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300">
                <a:solidFill>
                  <a:srgbClr val="145DA0"/>
                </a:solidFill>
                <a:latin typeface="Montserrat Extra-Light"/>
              </a:rPr>
              <a:t>Вовлекаем в творческую деятельность РДШ и помогаем разнообразить внеурочную деятельность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298685" y="6452585"/>
            <a:ext cx="4516281" cy="51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Montserrat Extra-Light"/>
              </a:rPr>
              <a:t>РОДИТЕЛИ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96328" y="7637643"/>
            <a:ext cx="4516281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300">
                <a:solidFill>
                  <a:srgbClr val="145DA0"/>
                </a:solidFill>
                <a:latin typeface="Montserrat Extra-Light"/>
              </a:rPr>
              <a:t>Фестиваль будет проходить в рамках праздника "День матери"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93983" y="6360510"/>
            <a:ext cx="3688525" cy="70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200" spc="109">
                <a:solidFill>
                  <a:srgbClr val="FFFFFF"/>
                </a:solidFill>
                <a:latin typeface="Montserrat Extra-Light"/>
              </a:rPr>
              <a:t>ПЕДАГОГИ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200" spc="109">
                <a:solidFill>
                  <a:srgbClr val="FFFFFF"/>
                </a:solidFill>
                <a:latin typeface="Montserrat Extra-Light"/>
              </a:rPr>
              <a:t>НАЧАЛЬНЫХ КЛАССОВ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11618" y="1676645"/>
            <a:ext cx="8077773" cy="68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AFEC"/>
                </a:solidFill>
                <a:latin typeface="Montserrat Extra-Light Bold"/>
              </a:rPr>
              <a:t>И ЗАЧЕМ?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62389" y="-427876"/>
            <a:ext cx="4641324" cy="11142753"/>
          </a:xfrm>
          <a:prstGeom prst="rect">
            <a:avLst/>
          </a:prstGeom>
          <a:solidFill>
            <a:srgbClr val="00AFEC"/>
          </a:solidFill>
        </p:spPr>
      </p:sp>
      <p:grpSp>
        <p:nvGrpSpPr>
          <p:cNvPr id="3" name="Group 3"/>
          <p:cNvGrpSpPr/>
          <p:nvPr/>
        </p:nvGrpSpPr>
        <p:grpSpPr>
          <a:xfrm>
            <a:off x="258806" y="1028700"/>
            <a:ext cx="8670127" cy="2308860"/>
            <a:chOff x="0" y="0"/>
            <a:chExt cx="11560169" cy="3078480"/>
          </a:xfrm>
        </p:grpSpPr>
        <p:sp>
          <p:nvSpPr>
            <p:cNvPr id="4" name="TextBox 4"/>
            <p:cNvSpPr txBox="1"/>
            <p:nvPr/>
          </p:nvSpPr>
          <p:spPr>
            <a:xfrm>
              <a:off x="2503" y="104775"/>
              <a:ext cx="11557666" cy="111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6000">
                  <a:solidFill>
                    <a:srgbClr val="FFFFFF"/>
                  </a:solidFill>
                  <a:latin typeface="Clear Sans Regular"/>
                </a:rPr>
                <a:t>ФЕСТИВАЛЬ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17725"/>
              <a:ext cx="11559672" cy="97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r>
                <a:rPr lang="en-US" sz="5200">
                  <a:solidFill>
                    <a:srgbClr val="56AEFF"/>
                  </a:solidFill>
                  <a:latin typeface="Clear Sans Regular"/>
                </a:rPr>
                <a:t>ЧТО НУЖНО ДЕЛАТЬ?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9281" y="3680460"/>
            <a:ext cx="13182633" cy="5577840"/>
            <a:chOff x="0" y="0"/>
            <a:chExt cx="17576844" cy="7437120"/>
          </a:xfrm>
        </p:grpSpPr>
        <p:sp>
          <p:nvSpPr>
            <p:cNvPr id="7" name="TextBox 7"/>
            <p:cNvSpPr txBox="1"/>
            <p:nvPr/>
          </p:nvSpPr>
          <p:spPr>
            <a:xfrm>
              <a:off x="0" y="2462580"/>
              <a:ext cx="17549919" cy="65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3"/>
                </a:lnSpc>
              </a:pPr>
              <a:r>
                <a:rPr lang="en-US" sz="3102" spc="155">
                  <a:solidFill>
                    <a:srgbClr val="56AEFF"/>
                  </a:solidFill>
                  <a:latin typeface="Montserrat Extra-Light"/>
                </a:rPr>
                <a:t>ПОЛУЧИТЬ МАТЕРИАЛЫ: 16.11.2020 - 23.11.2020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218722"/>
              <a:ext cx="17576844" cy="113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0"/>
                </a:lnSpc>
              </a:pPr>
              <a:r>
                <a:rPr lang="en-US" sz="2326">
                  <a:solidFill>
                    <a:srgbClr val="FFFFFF"/>
                  </a:solidFill>
                  <a:latin typeface="Montserrat Extra-Light"/>
                </a:rPr>
                <a:t>Все необходимые методические рекомендации и инструкции будут доступны участникам после одобрения заявки.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623"/>
              <a:ext cx="17576844" cy="1721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0"/>
                </a:lnSpc>
              </a:pPr>
              <a:r>
                <a:rPr lang="en-US" sz="2326">
                  <a:solidFill>
                    <a:srgbClr val="FFFFFF"/>
                  </a:solidFill>
                  <a:latin typeface="Montserrat Extra-Light"/>
                </a:rPr>
                <a:t>На подготовку и реализацию Фестиваля отводится 2 недели. </a:t>
              </a:r>
            </a:p>
            <a:p>
              <a:pPr algn="l">
                <a:lnSpc>
                  <a:spcPts val="3490"/>
                </a:lnSpc>
              </a:pPr>
              <a:r>
                <a:rPr lang="en-US" sz="2326">
                  <a:solidFill>
                    <a:srgbClr val="FFFFFF"/>
                  </a:solidFill>
                  <a:latin typeface="Montserrat Extra-Light"/>
                </a:rPr>
                <a:t>Видеозапись театрализованного представления необходимо загрузить в облачное хранение, ссылку с открытым доступом прикрепить в анкете обратной связи.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959481"/>
              <a:ext cx="17576844" cy="65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3"/>
                </a:lnSpc>
              </a:pPr>
              <a:r>
                <a:rPr lang="en-US" sz="3102" spc="155">
                  <a:solidFill>
                    <a:srgbClr val="56AEFF"/>
                  </a:solidFill>
                  <a:latin typeface="Montserrat Extra-Light"/>
                </a:rPr>
                <a:t>ДАТЬ ОБРАТНУЮ СВЯЗЬ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4321"/>
              <a:ext cx="17549919" cy="65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3"/>
                </a:lnSpc>
              </a:pPr>
              <a:r>
                <a:rPr lang="en-US" sz="3102" spc="155">
                  <a:solidFill>
                    <a:srgbClr val="56AEFF"/>
                  </a:solidFill>
                  <a:latin typeface="Montserrat Extra-Light"/>
                </a:rPr>
                <a:t>ПОДАТЬ ЗАЯВКУ: 13.11.2020 - 29.11.2020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21821"/>
              <a:ext cx="17576844" cy="113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0"/>
                </a:lnSpc>
              </a:pPr>
              <a:r>
                <a:rPr lang="en-US" sz="2326">
                  <a:solidFill>
                    <a:srgbClr val="FFFFFF"/>
                  </a:solidFill>
                  <a:latin typeface="Montserrat Extra-Light"/>
                </a:rPr>
                <a:t>Регистрация и заполнение согласия на обработку персональных данных на сайте рдш.рф.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Произвольный</PresentationFormat>
  <Paragraphs>33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Montserrat Extra-Light Bold</vt:lpstr>
      <vt:lpstr>Arial</vt:lpstr>
      <vt:lpstr>Montserrat Semi-Bold Bold</vt:lpstr>
      <vt:lpstr>Clear Sans Regular</vt:lpstr>
      <vt:lpstr>Calibri</vt:lpstr>
      <vt:lpstr>Montserrat Extra-Light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для начальной школы</dc:title>
  <dc:creator>Pavlov</dc:creator>
  <cp:lastModifiedBy>Pavlov</cp:lastModifiedBy>
  <cp:revision>2</cp:revision>
  <dcterms:created xsi:type="dcterms:W3CDTF">2006-08-16T00:00:00Z</dcterms:created>
  <dcterms:modified xsi:type="dcterms:W3CDTF">2020-11-10T05:27:55Z</dcterms:modified>
  <dc:identifier>DAEBL_MMvS4</dc:identifier>
</cp:coreProperties>
</file>